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216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tiff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14004D-FCCD-476A-9D72-6970C2438B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F860893-65FF-45BF-99E2-847926D38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BB0277-9ED4-4A5B-9E09-AC9CCC56C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6D2F7A-79D5-4EF0-A9CA-3D1EB5AD6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ED9FDE7-E282-4E1D-A3DE-C42F2FCA6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5957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BD944F-A328-4E7E-9713-D9F28FC96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9B3448E-7D63-43D2-B444-E801C734D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E77908C-EF6D-46FA-9CBD-861FAA75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E7B871F-61A8-46C7-92DC-6D1525CFE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AD0758F-1042-49CD-B6DF-DB09CCA43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124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421ABCD-39F9-4ED9-9406-DEFC01B09F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B5EAEBE-5266-496F-89F5-ADD76B8C88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684516A-9156-4F7D-9C29-2C1E2F62D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FACB9C9-DF2E-4E92-9C14-1BAC08320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2025C09-0B8F-4476-92BB-E9C03E992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444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1D0707-C6E8-4DDE-BBD3-98D54F8B0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9CCE641-B5E6-4B37-8ADC-F9AFCAF65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AC7C85-9016-4EBA-B3C4-2BC2F5F0C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BFD49A2-FAF2-4518-9D24-ADDDCEA17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EF6BF2F-D0EF-4818-A45C-2339D0F1C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3436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C5473E-76E9-4843-B9A9-FE85E24AA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A654CAA-38FD-4365-AFDC-5977C35AD0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76F21D-14F0-4A97-BBD5-95A87B6A6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16004D2-FF2F-437C-9FA8-BD2B6ECA9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F39799-F223-424F-94B4-5227FFD2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7320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8A74AD7-4083-44B9-80FA-B44AECEA4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7E012CC-B0C3-41C6-A5C5-328B5EA7BD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5A8DE02-24BC-4294-B379-444CC085B0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C53DF7-E3F1-4EC7-A029-F09AD928A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B99445A-9F36-4568-AC46-49DF4329C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63E1686-3285-4C00-9C0C-FE580D2E6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6577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09320E-B0BB-4F3E-90F5-4BFE310BF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875A1BD-5872-42BC-B866-AB496FE5E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CE06092-9A9F-4523-A420-93EA72981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33572A7-68D7-4E34-9537-0EED02689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4AF7331-E252-4F17-ABCE-B8B2683B96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D4F11DE-EBC6-4061-AF12-CFCAB65A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E9D2C63-3586-4818-9C4A-D852ED8CB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E30354-7B36-452F-8EA7-16F1EDB3D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5641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F50A250-0E9B-43E7-BA4C-0EA744B74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3036411-9F46-4DEF-A360-DFC1F26D3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0C04A47-BDF9-49C4-B5E6-8A28D2B80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D13EDF3-05C8-49CD-8FB8-4A8089B19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393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8326D42-B73C-44A6-8EBF-159A28E9E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BAD319B-ECFB-4E50-B4B6-C3A6750D7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6680F57-88C5-4A6F-919F-02E3B1EA9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0284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BAE611-75B0-4101-BD18-C65196CB0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79073A-2EEF-406E-B581-BE32D64FCB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6268F62-0F82-4907-B447-D4598C844D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537FB58-A2BF-49BF-B970-8006DA967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AD28476-C73C-4F2B-B301-662D49B85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44F9F9C-FCF5-4FEC-B872-309D73094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143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9A88C0-D6AD-4F87-8CF7-073485BEC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D42228B-41EF-4CCE-AEC9-B3AEE1CCF0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06C8762-2FD2-4E0D-B29F-E209637B6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1A05D30-1266-4C99-B3B5-FFC6344E7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4EDB69D-454D-4EC2-8174-56F835080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0C69888-1DD6-413B-ACA0-014274194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00589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029E513-6FA8-4E33-A33B-0E67F0D7D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AEBF646-42A9-46A4-B075-8DC16AFE7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106977-0FCF-4F51-A46A-38F1CDBE5F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080C5F-470F-448B-B96A-04A816E00891}" type="datetimeFigureOut">
              <a:rPr lang="fr-FR" smtClean="0"/>
              <a:t>09/03/2021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9A70C45-3E22-4E40-97D4-969DA8E704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80882E0-F2DE-4D2B-9C16-1F645857D6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98BA4-9500-48B1-81A0-271707228A2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7779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B26EE4FD-480F-42A5-9FEB-DA630457C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A187062F-BE14-42FC-B06A-607DB23849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42688" y="1766812"/>
            <a:ext cx="822493" cy="4232692"/>
          </a:xfrm>
          <a:custGeom>
            <a:avLst/>
            <a:gdLst>
              <a:gd name="T0" fmla="*/ 491 w 491"/>
              <a:gd name="T1" fmla="*/ 2247 h 2732"/>
              <a:gd name="T2" fmla="*/ 0 w 491"/>
              <a:gd name="T3" fmla="*/ 2732 h 2732"/>
              <a:gd name="T4" fmla="*/ 0 w 491"/>
              <a:gd name="T5" fmla="*/ 486 h 2732"/>
              <a:gd name="T6" fmla="*/ 491 w 491"/>
              <a:gd name="T7" fmla="*/ 0 h 2732"/>
              <a:gd name="T8" fmla="*/ 491 w 491"/>
              <a:gd name="T9" fmla="*/ 2247 h 2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1" h="2732">
                <a:moveTo>
                  <a:pt x="491" y="2247"/>
                </a:moveTo>
                <a:lnTo>
                  <a:pt x="0" y="2732"/>
                </a:lnTo>
                <a:lnTo>
                  <a:pt x="0" y="486"/>
                </a:lnTo>
                <a:lnTo>
                  <a:pt x="491" y="0"/>
                </a:lnTo>
                <a:lnTo>
                  <a:pt x="491" y="224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6">
            <a:extLst>
              <a:ext uri="{FF2B5EF4-FFF2-40B4-BE49-F238E27FC236}">
                <a16:creationId xmlns:a16="http://schemas.microsoft.com/office/drawing/2014/main" id="{731FE21B-2A45-4BF5-8B03-E1234198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842689" y="1423780"/>
            <a:ext cx="687754" cy="3820236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7">
            <a:extLst>
              <a:ext uri="{FF2B5EF4-FFF2-40B4-BE49-F238E27FC236}">
                <a16:creationId xmlns:a16="http://schemas.microsoft.com/office/drawing/2014/main" id="{2DC5A94D-79ED-48F5-9DC5-96CBB507CE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1183243" y="1239381"/>
            <a:ext cx="347200" cy="3699705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93A3D4BE-AF25-4F9A-9C29-1145CCE24A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1183242" y="1230651"/>
            <a:ext cx="10208658" cy="353107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E101BDE-E0BE-4701-8802-D03F55FE8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0997" y="1607809"/>
            <a:ext cx="9236026" cy="2876680"/>
          </a:xfrm>
        </p:spPr>
        <p:txBody>
          <a:bodyPr anchor="b">
            <a:normAutofit/>
          </a:bodyPr>
          <a:lstStyle/>
          <a:p>
            <a:pPr algn="l"/>
            <a:r>
              <a:rPr lang="fr-FR" sz="6600" dirty="0">
                <a:solidFill>
                  <a:srgbClr val="FFFFFF"/>
                </a:solidFill>
              </a:rPr>
              <a:t>Seq2Seq for Neural Machine Translation</a:t>
            </a:r>
            <a:br>
              <a:rPr lang="fr-FR" sz="6600" dirty="0">
                <a:solidFill>
                  <a:srgbClr val="FFFFFF"/>
                </a:solidFill>
              </a:rPr>
            </a:br>
            <a:endParaRPr lang="fr-FR" sz="6600" dirty="0">
              <a:solidFill>
                <a:srgbClr val="FFFFFF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98FADD6-27B9-4971-9E45-9A04D94245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87499" y="4810308"/>
            <a:ext cx="9003022" cy="1076551"/>
          </a:xfrm>
        </p:spPr>
        <p:txBody>
          <a:bodyPr>
            <a:normAutofit/>
          </a:bodyPr>
          <a:lstStyle/>
          <a:p>
            <a:pPr algn="l"/>
            <a:r>
              <a:rPr lang="fr-FR" sz="1700"/>
              <a:t>Ibrahim DIDI</a:t>
            </a:r>
          </a:p>
          <a:p>
            <a:pPr algn="l"/>
            <a:r>
              <a:rPr lang="fr-FR" sz="1700"/>
              <a:t>Sami SABAH</a:t>
            </a:r>
          </a:p>
          <a:p>
            <a:pPr algn="l"/>
            <a:r>
              <a:rPr lang="fr-FR" sz="1700"/>
              <a:t>Salim BENCHELABI</a:t>
            </a:r>
          </a:p>
        </p:txBody>
      </p:sp>
    </p:spTree>
    <p:extLst>
      <p:ext uri="{BB962C8B-B14F-4D97-AF65-F5344CB8AC3E}">
        <p14:creationId xmlns:p14="http://schemas.microsoft.com/office/powerpoint/2010/main" val="36832576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40831C2-46F6-D342-BA46-B19D27F22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fr-FR" sz="3700" dirty="0" err="1"/>
              <a:t>Problems</a:t>
            </a:r>
            <a:r>
              <a:rPr lang="fr-FR" sz="3700" dirty="0"/>
              <a:t> </a:t>
            </a:r>
            <a:r>
              <a:rPr lang="fr-FR" sz="3700" dirty="0" err="1"/>
              <a:t>encountered</a:t>
            </a:r>
            <a:r>
              <a:rPr lang="fr-FR" sz="3700" dirty="0"/>
              <a:t> and </a:t>
            </a:r>
            <a:r>
              <a:rPr lang="fr-FR" sz="3700" dirty="0" err="1"/>
              <a:t>next</a:t>
            </a:r>
            <a:r>
              <a:rPr lang="fr-FR" sz="3700" dirty="0"/>
              <a:t> </a:t>
            </a:r>
            <a:r>
              <a:rPr lang="fr-FR" sz="3700" dirty="0" err="1"/>
              <a:t>steps</a:t>
            </a:r>
            <a:endParaRPr lang="fr-FR" sz="370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655EFB-54AC-DF43-8AC3-1A6964E8A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fr-FR" sz="2000" dirty="0" err="1"/>
              <a:t>With</a:t>
            </a:r>
            <a:r>
              <a:rPr lang="fr-FR" sz="2000" dirty="0"/>
              <a:t> </a:t>
            </a:r>
            <a:r>
              <a:rPr lang="fr-FR" sz="2000" dirty="0" err="1"/>
              <a:t>transfer</a:t>
            </a:r>
            <a:r>
              <a:rPr lang="fr-FR" sz="2000" dirty="0"/>
              <a:t> </a:t>
            </a:r>
            <a:r>
              <a:rPr lang="fr-FR" sz="2000" dirty="0" err="1"/>
              <a:t>learning</a:t>
            </a:r>
            <a:r>
              <a:rPr lang="fr-FR" sz="2000" dirty="0"/>
              <a:t>: </a:t>
            </a:r>
            <a:r>
              <a:rPr lang="fr-FR" sz="2000" b="1" dirty="0"/>
              <a:t>memory usage</a:t>
            </a:r>
            <a:r>
              <a:rPr lang="fr-FR" sz="2000" dirty="0"/>
              <a:t>!</a:t>
            </a:r>
          </a:p>
          <a:p>
            <a:r>
              <a:rPr lang="fr-FR" sz="2000" dirty="0" err="1"/>
              <a:t>With</a:t>
            </a:r>
            <a:r>
              <a:rPr lang="fr-FR" sz="2000" dirty="0"/>
              <a:t> </a:t>
            </a:r>
            <a:r>
              <a:rPr lang="fr-FR" sz="2000" dirty="0" err="1"/>
              <a:t>our</a:t>
            </a:r>
            <a:r>
              <a:rPr lang="fr-FR" sz="2000" dirty="0"/>
              <a:t> data: </a:t>
            </a:r>
            <a:r>
              <a:rPr lang="fr-FR" sz="2000" dirty="0" err="1"/>
              <a:t>adapting</a:t>
            </a:r>
            <a:r>
              <a:rPr lang="fr-FR" sz="2000" dirty="0"/>
              <a:t> the data </a:t>
            </a:r>
            <a:r>
              <a:rPr lang="fr-FR" sz="2000" dirty="0" err="1"/>
              <a:t>pre-processing</a:t>
            </a:r>
            <a:r>
              <a:rPr lang="fr-FR" sz="2000" dirty="0"/>
              <a:t> pipeline to </a:t>
            </a:r>
            <a:r>
              <a:rPr lang="fr-FR" sz="2000" dirty="0" err="1"/>
              <a:t>our</a:t>
            </a:r>
            <a:r>
              <a:rPr lang="fr-FR" sz="2000" dirty="0"/>
              <a:t> data (</a:t>
            </a:r>
            <a:r>
              <a:rPr lang="fr-FR" sz="2000" dirty="0" err="1"/>
              <a:t>still</a:t>
            </a:r>
            <a:r>
              <a:rPr lang="fr-FR" sz="2000" dirty="0"/>
              <a:t> buggy)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EA27832-00D7-7B4A-942A-0FC7D1D44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2178366"/>
            <a:ext cx="6019331" cy="249802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928012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76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85F9BE9A-3386-421B-8003-E26477D9D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fr-FR" sz="4000">
                <a:solidFill>
                  <a:srgbClr val="FFFFFF"/>
                </a:solidFill>
              </a:rPr>
              <a:t>Presentation of the neural network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F8F20F4D-6EA1-4306-85C1-53EF3CB4AF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5768" y="2378076"/>
            <a:ext cx="4261521" cy="3892153"/>
          </a:xfr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9852C551-E4A8-4161-8634-0FD639E041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45" t="1" r="51613" b="-2"/>
          <a:stretch/>
        </p:blipFill>
        <p:spPr bwMode="auto">
          <a:xfrm>
            <a:off x="1767860" y="2543175"/>
            <a:ext cx="4261521" cy="3563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440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2300388-9E9B-481B-95CE-E5D86947E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fr-FR" sz="4000">
                <a:solidFill>
                  <a:srgbClr val="FFFFFF"/>
                </a:solidFill>
              </a:rPr>
              <a:t>Evaluate the efficiency of the network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5D5D42A-8F68-4243-A2F1-1E08AC4F23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/>
          </a:bodyPr>
          <a:lstStyle/>
          <a:p>
            <a:r>
              <a:rPr lang="fr-FR" sz="2400"/>
              <a:t>BLEU : bilingual evaluation understudy</a:t>
            </a:r>
          </a:p>
          <a:p>
            <a:endParaRPr lang="fr-FR" sz="2400"/>
          </a:p>
          <a:p>
            <a:r>
              <a:rPr lang="en-US" sz="2400"/>
              <a:t>Correspondence between a machine's output (candidate) and that of a human (reference)</a:t>
            </a:r>
          </a:p>
          <a:p>
            <a:endParaRPr lang="en-US" sz="2400"/>
          </a:p>
          <a:p>
            <a:r>
              <a:rPr lang="en-US" sz="2400"/>
              <a:t>Between 0 and 1</a:t>
            </a:r>
          </a:p>
          <a:p>
            <a:endParaRPr lang="en-US" sz="2400"/>
          </a:p>
          <a:p>
            <a:endParaRPr lang="fr-FR" sz="2400"/>
          </a:p>
        </p:txBody>
      </p:sp>
    </p:spTree>
    <p:extLst>
      <p:ext uri="{BB962C8B-B14F-4D97-AF65-F5344CB8AC3E}">
        <p14:creationId xmlns:p14="http://schemas.microsoft.com/office/powerpoint/2010/main" val="3757398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A55A497-810F-4F60-B84E-FDE68ABFE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DD8AAB5A-3C9C-4FBA-A11D-8AF839219A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694" y="804101"/>
            <a:ext cx="5440205" cy="5249798"/>
          </a:xfrm>
          <a:prstGeom prst="rect">
            <a:avLst/>
          </a:prstGeom>
        </p:spPr>
      </p:pic>
      <p:sp>
        <p:nvSpPr>
          <p:cNvPr id="14" name="Freeform 6">
            <a:extLst>
              <a:ext uri="{FF2B5EF4-FFF2-40B4-BE49-F238E27FC236}">
                <a16:creationId xmlns:a16="http://schemas.microsoft.com/office/drawing/2014/main" id="{4B8E30CD-C8AA-4F1D-8997-BAFCF7CE9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89586" y="1070835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7">
            <a:extLst>
              <a:ext uri="{FF2B5EF4-FFF2-40B4-BE49-F238E27FC236}">
                <a16:creationId xmlns:a16="http://schemas.microsoft.com/office/drawing/2014/main" id="{1A2CE4AB-6F16-49A0-9608-1227FF801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88949" y="803186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8">
            <a:extLst>
              <a:ext uri="{FF2B5EF4-FFF2-40B4-BE49-F238E27FC236}">
                <a16:creationId xmlns:a16="http://schemas.microsoft.com/office/drawing/2014/main" id="{50C6CE2B-DD6C-4EBC-9E38-2FCF23E93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13372" y="804101"/>
            <a:ext cx="3880238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8805E63-DE55-4886-A107-5C7C4D110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5104" y="1213968"/>
            <a:ext cx="3220127" cy="1715106"/>
          </a:xfrm>
        </p:spPr>
        <p:txBody>
          <a:bodyPr anchor="b">
            <a:normAutofit/>
          </a:bodyPr>
          <a:lstStyle/>
          <a:p>
            <a:r>
              <a:rPr lang="fr-FR" sz="3600">
                <a:solidFill>
                  <a:srgbClr val="FFFFFF"/>
                </a:solidFill>
              </a:rPr>
              <a:t>Impact of the attention score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6DDD93-68F3-41DC-B56E-F69713C47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5105" y="3072208"/>
            <a:ext cx="3264916" cy="2660684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Loss function</a:t>
            </a:r>
          </a:p>
          <a:p>
            <a:r>
              <a:rPr lang="en-US" sz="2000" dirty="0">
                <a:solidFill>
                  <a:srgbClr val="FFFFFF"/>
                </a:solidFill>
              </a:rPr>
              <a:t>50 000 epochs</a:t>
            </a:r>
          </a:p>
        </p:txBody>
      </p:sp>
      <p:sp>
        <p:nvSpPr>
          <p:cNvPr id="27" name="Rectangle 8">
            <a:extLst>
              <a:ext uri="{FF2B5EF4-FFF2-40B4-BE49-F238E27FC236}">
                <a16:creationId xmlns:a16="http://schemas.microsoft.com/office/drawing/2014/main" id="{2C8B90EA-01BD-4358-9BD4-801A57B98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671258" y="1530154"/>
            <a:ext cx="520741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660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4" name="Rectangle 72">
            <a:extLst>
              <a:ext uri="{FF2B5EF4-FFF2-40B4-BE49-F238E27FC236}">
                <a16:creationId xmlns:a16="http://schemas.microsoft.com/office/drawing/2014/main" id="{6A55A497-810F-4F60-B84E-FDE68ABFE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FF924DA3-CA52-4110-9F1D-E79E8E9D6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3680" y="1391691"/>
            <a:ext cx="6014915" cy="4074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5" name="Freeform 6">
            <a:extLst>
              <a:ext uri="{FF2B5EF4-FFF2-40B4-BE49-F238E27FC236}">
                <a16:creationId xmlns:a16="http://schemas.microsoft.com/office/drawing/2014/main" id="{4B8E30CD-C8AA-4F1D-8997-BAFCF7CE9D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89586" y="1070835"/>
            <a:ext cx="687754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6" name="Freeform 7">
            <a:extLst>
              <a:ext uri="{FF2B5EF4-FFF2-40B4-BE49-F238E27FC236}">
                <a16:creationId xmlns:a16="http://schemas.microsoft.com/office/drawing/2014/main" id="{1A2CE4AB-6F16-49A0-9608-1227FF801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988949" y="803186"/>
            <a:ext cx="409371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7" name="Rectangle 8">
            <a:extLst>
              <a:ext uri="{FF2B5EF4-FFF2-40B4-BE49-F238E27FC236}">
                <a16:creationId xmlns:a16="http://schemas.microsoft.com/office/drawing/2014/main" id="{50C6CE2B-DD6C-4EBC-9E38-2FCF23E93A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7513372" y="804101"/>
            <a:ext cx="3880238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8805E63-DE55-4886-A107-5C7C4D110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5104" y="1213968"/>
            <a:ext cx="3220127" cy="1715106"/>
          </a:xfrm>
        </p:spPr>
        <p:txBody>
          <a:bodyPr anchor="b">
            <a:normAutofit/>
          </a:bodyPr>
          <a:lstStyle/>
          <a:p>
            <a:r>
              <a:rPr lang="fr-FR" sz="3600">
                <a:solidFill>
                  <a:srgbClr val="FFFFFF"/>
                </a:solidFill>
              </a:rPr>
              <a:t>Impact of the attention score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6DDD93-68F3-41DC-B56E-F69713C47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35105" y="3072208"/>
            <a:ext cx="3264916" cy="2660684"/>
          </a:xfrm>
        </p:spPr>
        <p:txBody>
          <a:bodyPr anchor="t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BLEU score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Reference come from the same dataset</a:t>
            </a:r>
          </a:p>
        </p:txBody>
      </p:sp>
      <p:sp>
        <p:nvSpPr>
          <p:cNvPr id="2058" name="Rectangle 8">
            <a:extLst>
              <a:ext uri="{FF2B5EF4-FFF2-40B4-BE49-F238E27FC236}">
                <a16:creationId xmlns:a16="http://schemas.microsoft.com/office/drawing/2014/main" id="{2C8B90EA-01BD-4358-9BD4-801A57B98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671258" y="1530154"/>
            <a:ext cx="520741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81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CF9094-4D6C-4E3F-B531-64D29DEFD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fr-FR" dirty="0"/>
              <a:t>Attention </a:t>
            </a:r>
            <a:r>
              <a:rPr lang="fr-FR" dirty="0" err="1"/>
              <a:t>is</a:t>
            </a:r>
            <a:r>
              <a:rPr lang="fr-FR" dirty="0"/>
              <a:t> All You </a:t>
            </a:r>
            <a:r>
              <a:rPr lang="fr-FR" dirty="0" err="1"/>
              <a:t>Need</a:t>
            </a:r>
            <a:r>
              <a:rPr lang="fr-FR" dirty="0"/>
              <a:t>!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A6BC78-4F8D-4B41-A6B7-070194DA2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fr-FR" sz="2000" dirty="0"/>
              <a:t>State of the art: Transformer </a:t>
            </a:r>
            <a:r>
              <a:rPr lang="fr-FR" sz="2000" dirty="0" err="1"/>
              <a:t>based-models</a:t>
            </a:r>
            <a:endParaRPr lang="fr-FR" sz="2000" dirty="0"/>
          </a:p>
          <a:p>
            <a:r>
              <a:rPr lang="fr-FR" sz="2000" dirty="0"/>
              <a:t>Attention </a:t>
            </a:r>
            <a:r>
              <a:rPr lang="fr-FR" sz="2000" dirty="0" err="1"/>
              <a:t>is</a:t>
            </a:r>
            <a:r>
              <a:rPr lang="fr-FR" sz="2000" dirty="0"/>
              <a:t> all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need</a:t>
            </a:r>
            <a:r>
              <a:rPr lang="fr-FR" sz="2000" dirty="0"/>
              <a:t> (</a:t>
            </a:r>
            <a:r>
              <a:rPr lang="fr-FR" sz="2000" i="1" dirty="0"/>
              <a:t>A. </a:t>
            </a:r>
            <a:r>
              <a:rPr lang="fr-FR" sz="2000" i="1" dirty="0" err="1"/>
              <a:t>Vaswani</a:t>
            </a:r>
            <a:r>
              <a:rPr lang="fr-FR" sz="2000" i="1" dirty="0"/>
              <a:t>, N. </a:t>
            </a:r>
            <a:r>
              <a:rPr lang="fr-FR" sz="2000" i="1" dirty="0" err="1"/>
              <a:t>Shazeer</a:t>
            </a:r>
            <a:r>
              <a:rPr lang="fr-FR" sz="2000" i="1" dirty="0"/>
              <a:t>, N. </a:t>
            </a:r>
            <a:r>
              <a:rPr lang="fr-FR" sz="2000" i="1" dirty="0" err="1"/>
              <a:t>Parmar</a:t>
            </a:r>
            <a:r>
              <a:rPr lang="fr-FR" sz="2000" dirty="0"/>
              <a:t>, 2017)</a:t>
            </a:r>
          </a:p>
          <a:p>
            <a:r>
              <a:rPr lang="fr-FR" sz="2000" dirty="0" err="1"/>
              <a:t>Novel</a:t>
            </a:r>
            <a:r>
              <a:rPr lang="fr-FR" sz="2000" dirty="0"/>
              <a:t> architecture: no </a:t>
            </a:r>
            <a:r>
              <a:rPr lang="fr-FR" sz="2000" dirty="0" err="1"/>
              <a:t>RNNs</a:t>
            </a:r>
            <a:r>
              <a:rPr lang="fr-FR" sz="2000" dirty="0"/>
              <a:t>!</a:t>
            </a:r>
          </a:p>
          <a:p>
            <a:pPr marL="0" indent="0">
              <a:buNone/>
            </a:pPr>
            <a:endParaRPr lang="fr-FR" sz="2000" dirty="0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Illustrated Guide to Transformers | by Jingles (Hong Jing) | Towards Data  Science">
            <a:extLst>
              <a:ext uri="{FF2B5EF4-FFF2-40B4-BE49-F238E27FC236}">
                <a16:creationId xmlns:a16="http://schemas.microsoft.com/office/drawing/2014/main" id="{F5B79FAA-350A-7641-B8AA-3CB27E668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05862" y="2246084"/>
            <a:ext cx="6019331" cy="236258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4473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CF9094-4D6C-4E3F-B531-64D29DEFDC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fr-FR" dirty="0"/>
              <a:t>Architecture of the model</a:t>
            </a:r>
          </a:p>
        </p:txBody>
      </p:sp>
      <p:sp>
        <p:nvSpPr>
          <p:cNvPr id="1030" name="Content Placeholder 1029">
            <a:extLst>
              <a:ext uri="{FF2B5EF4-FFF2-40B4-BE49-F238E27FC236}">
                <a16:creationId xmlns:a16="http://schemas.microsoft.com/office/drawing/2014/main" id="{9B312A63-533B-4D36-A833-8C146F5E0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000" dirty="0"/>
              <a:t>No RNNs layers</a:t>
            </a:r>
          </a:p>
          <a:p>
            <a:r>
              <a:rPr lang="en-US" sz="2000" dirty="0"/>
              <a:t>Importance of positional encoding</a:t>
            </a:r>
          </a:p>
          <a:p>
            <a:r>
              <a:rPr lang="en-US" sz="2000" dirty="0"/>
              <a:t>Inputs are shifted right to not copy the decoder input!</a:t>
            </a:r>
          </a:p>
          <a:p>
            <a:endParaRPr lang="en-US" sz="2000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id="{42ED0D32-7671-8A46-985B-3F625BC771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60756" y="807593"/>
            <a:ext cx="4309543" cy="523956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4020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D64B1544-A904-C44E-8E0C-088F20411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7313" y="2476500"/>
            <a:ext cx="3871913" cy="332898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71673C3-DB27-414E-87AF-9EB0E9CB5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4313" y="2476500"/>
            <a:ext cx="5541963" cy="3328988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088D72B-9856-7A41-8F45-8C005A6CB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9800" y="914737"/>
            <a:ext cx="7772400" cy="1012806"/>
          </a:xfrm>
          <a:solidFill>
            <a:srgbClr val="FFFFFF">
              <a:alpha val="10000"/>
            </a:srgbClr>
          </a:solidFill>
          <a:ln w="25400" cap="sq">
            <a:solidFill>
              <a:schemeClr val="tx1"/>
            </a:solidFill>
            <a:miter lim="800000"/>
          </a:ln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800" kern="1200">
                <a:latin typeface="+mj-lt"/>
                <a:ea typeface="+mj-ea"/>
                <a:cs typeface="+mj-cs"/>
              </a:rPr>
              <a:t>Architecture of the model</a:t>
            </a:r>
          </a:p>
        </p:txBody>
      </p:sp>
    </p:spTree>
    <p:extLst>
      <p:ext uri="{BB962C8B-B14F-4D97-AF65-F5344CB8AC3E}">
        <p14:creationId xmlns:p14="http://schemas.microsoft.com/office/powerpoint/2010/main" val="1317959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2B8781-DDC3-3B45-A26A-F5D30C784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fr-FR" dirty="0"/>
              <a:t>Data </a:t>
            </a:r>
            <a:r>
              <a:rPr lang="fr-FR" dirty="0" err="1"/>
              <a:t>pre-processing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1487027-4CF5-364E-B9DB-CE6F45FFB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fr-FR" sz="2000"/>
              <a:t>Different data pre-processing pipeline (torchtext)</a:t>
            </a:r>
          </a:p>
          <a:p>
            <a:r>
              <a:rPr lang="fr-FR" sz="2000"/>
              <a:t>Transfer learning vs training from scratch on our data</a:t>
            </a:r>
          </a:p>
          <a:p>
            <a:r>
              <a:rPr lang="fr-FR" sz="2000"/>
              <a:t>Problem of transfer learning: memory capacity!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52E5FD1-C275-4045-9832-9CB0E9A08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2471809"/>
            <a:ext cx="6019331" cy="191113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3665649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860</TotalTime>
  <Words>190</Words>
  <Application>Microsoft Macintosh PowerPoint</Application>
  <PresentationFormat>Grand écran</PresentationFormat>
  <Paragraphs>34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Thème Office</vt:lpstr>
      <vt:lpstr>Seq2Seq for Neural Machine Translation </vt:lpstr>
      <vt:lpstr>Presentation of the neural network</vt:lpstr>
      <vt:lpstr>Evaluate the efficiency of the network</vt:lpstr>
      <vt:lpstr>Impact of the attention score</vt:lpstr>
      <vt:lpstr>Impact of the attention score</vt:lpstr>
      <vt:lpstr>Attention is All You Need!</vt:lpstr>
      <vt:lpstr>Architecture of the model</vt:lpstr>
      <vt:lpstr>Architecture of the model</vt:lpstr>
      <vt:lpstr>Data pre-processing</vt:lpstr>
      <vt:lpstr>Problems encountered and 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Seq2Seq for Neural Machine Translation </dc:title>
  <dc:creator>Salim Benchelabi</dc:creator>
  <cp:lastModifiedBy>Didi Ibrahim X2018</cp:lastModifiedBy>
  <cp:revision>12</cp:revision>
  <dcterms:created xsi:type="dcterms:W3CDTF">2021-03-08T22:04:53Z</dcterms:created>
  <dcterms:modified xsi:type="dcterms:W3CDTF">2021-03-09T12:26:37Z</dcterms:modified>
</cp:coreProperties>
</file>

<file path=docProps/thumbnail.jpeg>
</file>